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4" r:id="rId5"/>
    <p:sldId id="260" r:id="rId6"/>
    <p:sldId id="270" r:id="rId7"/>
    <p:sldId id="266" r:id="rId8"/>
    <p:sldId id="267" r:id="rId9"/>
    <p:sldId id="268" r:id="rId10"/>
    <p:sldId id="271" r:id="rId11"/>
    <p:sldId id="275" r:id="rId12"/>
    <p:sldId id="299" r:id="rId13"/>
    <p:sldId id="292" r:id="rId14"/>
    <p:sldId id="272" r:id="rId15"/>
    <p:sldId id="273" r:id="rId16"/>
    <p:sldId id="297" r:id="rId17"/>
    <p:sldId id="274" r:id="rId18"/>
    <p:sldId id="296" r:id="rId19"/>
    <p:sldId id="276" r:id="rId20"/>
    <p:sldId id="301" r:id="rId21"/>
    <p:sldId id="300" r:id="rId22"/>
    <p:sldId id="277" r:id="rId23"/>
    <p:sldId id="293" r:id="rId24"/>
    <p:sldId id="290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63" r:id="rId36"/>
    <p:sldId id="295" r:id="rId37"/>
    <p:sldId id="29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081" autoAdjust="0"/>
  </p:normalViewPr>
  <p:slideViewPr>
    <p:cSldViewPr>
      <p:cViewPr varScale="1">
        <p:scale>
          <a:sx n="56" d="100"/>
          <a:sy n="56" d="100"/>
        </p:scale>
        <p:origin x="179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C29F5-9F90-4F1D-9522-B3C8F7FF3B3A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5DEC3-DBDE-40F6-882B-4D8D0F907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GPS: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nhiễu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cối</a:t>
            </a:r>
            <a:endParaRPr lang="en-US" baseline="0" dirty="0" smtClean="0"/>
          </a:p>
          <a:p>
            <a:r>
              <a:rPr lang="en-US" baseline="0" dirty="0" err="1" smtClean="0"/>
              <a:t>IMU:Bị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trôi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1-2 </a:t>
            </a:r>
            <a:r>
              <a:rPr lang="en-US" baseline="0" dirty="0" err="1" smtClean="0"/>
              <a:t>giây</a:t>
            </a:r>
            <a:endParaRPr lang="en-US" baseline="0" dirty="0" smtClean="0"/>
          </a:p>
          <a:p>
            <a:r>
              <a:rPr lang="en-US" baseline="0" dirty="0" smtClean="0"/>
              <a:t>Encoder: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trôi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=&gt;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fusion 3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19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3 task RTOS: </a:t>
            </a:r>
          </a:p>
          <a:p>
            <a:r>
              <a:rPr lang="en-US" baseline="0" dirty="0" smtClean="0"/>
              <a:t> - Task IMU – </a:t>
            </a:r>
            <a:r>
              <a:rPr lang="en-US" baseline="0" dirty="0" err="1" smtClean="0"/>
              <a:t>OsDelay</a:t>
            </a:r>
            <a:r>
              <a:rPr lang="en-US" baseline="0" dirty="0" smtClean="0"/>
              <a:t> 1ms – Task Controller 100Hz – Task print – 10Hz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IMU: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data queue </a:t>
            </a:r>
            <a:r>
              <a:rPr lang="en-US" baseline="0" dirty="0" err="1" smtClean="0"/>
              <a:t>cộng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- PID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pwm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encoder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5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PID response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9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Thu data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bàn</a:t>
            </a:r>
            <a:r>
              <a:rPr lang="en-US" baseline="0" dirty="0" smtClean="0"/>
              <a:t>, data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76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pilotnet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paper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nvidia</a:t>
            </a:r>
            <a:r>
              <a:rPr lang="en-US" baseline="0" dirty="0" smtClean="0"/>
              <a:t>. Loss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mean squared error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3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15 epoch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,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dừng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5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,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Image Segmentation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22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IMU/GPS,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IMU ở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GPS.</a:t>
            </a:r>
          </a:p>
          <a:p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encoder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sót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fusion.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12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Global planner </a:t>
            </a:r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open street map offline</a:t>
            </a:r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mở</a:t>
            </a:r>
            <a:r>
              <a:rPr lang="en-US" baseline="0" dirty="0" smtClean="0"/>
              <a:t> Pyroutlelib3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, do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BK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67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segmentation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Loại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FCN </a:t>
            </a:r>
            <a:r>
              <a:rPr lang="en-US" baseline="0" dirty="0" err="1" smtClean="0"/>
              <a:t>resnet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pretrain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data cityscapes.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Semantic, instance-wise, dense pixel annotations of 30 classes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nhắc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luận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văn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3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nhiễu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xấu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sidewalk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67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haversine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open street map offline.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78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bird eyes view,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60 cm – 120 cm, </a:t>
            </a:r>
            <a:r>
              <a:rPr lang="en-US" baseline="0" dirty="0" err="1" smtClean="0"/>
              <a:t>đo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camera </a:t>
            </a:r>
            <a:r>
              <a:rPr lang="en-US" baseline="0" dirty="0" err="1" smtClean="0"/>
              <a:t>cỡ</a:t>
            </a:r>
            <a:r>
              <a:rPr lang="en-US" baseline="0" dirty="0" smtClean="0"/>
              <a:t> 50cm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Do camera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0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Global</a:t>
            </a:r>
            <a:r>
              <a:rPr lang="en-US" baseline="0" dirty="0" smtClean="0"/>
              <a:t> planner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local planner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,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global path,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local planner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thỏa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camera.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65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CNN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camera.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80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Pilotnet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CNN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rẽ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lái</a:t>
            </a:r>
            <a:r>
              <a:rPr lang="en-US" baseline="0" dirty="0" smtClean="0"/>
              <a:t> ADAS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2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FCN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8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camera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nằm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nghiêng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nhìn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ma </a:t>
            </a:r>
            <a:r>
              <a:rPr lang="en-US" baseline="0" dirty="0" err="1" smtClean="0"/>
              <a:t>trận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xoay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22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2 motor </a:t>
            </a:r>
            <a:r>
              <a:rPr lang="en-US" baseline="0" dirty="0" err="1" smtClean="0"/>
              <a:t>vàng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5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stm32f405rgt6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mpu9250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8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- 2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: Raspberry + Camera,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pin </a:t>
            </a:r>
            <a:r>
              <a:rPr lang="en-US" baseline="0" dirty="0" err="1" smtClean="0"/>
              <a:t>lipo</a:t>
            </a:r>
            <a:endParaRPr lang="en-US" baseline="0" dirty="0" smtClean="0"/>
          </a:p>
          <a:p>
            <a:r>
              <a:rPr lang="en-US" baseline="0" dirty="0" smtClean="0"/>
              <a:t> - Hardware: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board stm32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2 motor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5DEC3-DBDE-40F6-882B-4D8D0F90739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3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828800"/>
            <a:ext cx="6858000" cy="2133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600" y="4572000"/>
            <a:ext cx="6858000" cy="190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Hexagon 5"/>
          <p:cNvSpPr/>
          <p:nvPr userDrawn="1"/>
        </p:nvSpPr>
        <p:spPr>
          <a:xfrm>
            <a:off x="76200" y="76200"/>
            <a:ext cx="1920240" cy="1655379"/>
          </a:xfrm>
          <a:prstGeom prst="hexagon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/>
          <p:cNvSpPr/>
          <p:nvPr userDrawn="1"/>
        </p:nvSpPr>
        <p:spPr>
          <a:xfrm>
            <a:off x="152400" y="1828800"/>
            <a:ext cx="1362751" cy="1174785"/>
          </a:xfrm>
          <a:prstGeom prst="hexagon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 userDrawn="1"/>
        </p:nvSpPr>
        <p:spPr>
          <a:xfrm>
            <a:off x="1905000" y="928810"/>
            <a:ext cx="867205" cy="747590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753px-Logo-hcmut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00998" y="171572"/>
            <a:ext cx="1275402" cy="1300808"/>
          </a:xfrm>
          <a:prstGeom prst="rect">
            <a:avLst/>
          </a:prstGeom>
        </p:spPr>
      </p:pic>
      <p:pic>
        <p:nvPicPr>
          <p:cNvPr id="10" name="Picture 9" descr="logo bm.pn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195" y="1948015"/>
            <a:ext cx="867205" cy="930379"/>
          </a:xfrm>
          <a:prstGeom prst="rect">
            <a:avLst/>
          </a:prstGeom>
        </p:spPr>
      </p:pic>
      <p:sp>
        <p:nvSpPr>
          <p:cNvPr id="11" name="Hexagon 10"/>
          <p:cNvSpPr/>
          <p:nvPr userDrawn="1"/>
        </p:nvSpPr>
        <p:spPr>
          <a:xfrm>
            <a:off x="1943503" y="214496"/>
            <a:ext cx="723497" cy="623704"/>
          </a:xfrm>
          <a:prstGeom prst="hexago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 userDrawn="1"/>
        </p:nvSpPr>
        <p:spPr>
          <a:xfrm>
            <a:off x="2667000" y="628925"/>
            <a:ext cx="507935" cy="437875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62E41C-BFC8-499E-80D8-9D89EBD33EF6}" type="datetime1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Họ tên sinh viên - MSSV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AB33E25-E27A-4A3E-B8BA-25DF7EA05464}" type="datetime1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Họ tên sinh viên - MSSV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8037799-5EF8-4BBE-BC5A-2F31C59C0E56}" type="datetime1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Họ tên sinh viên - MSSV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9EE009E-3DEC-426B-A533-6E48F14265A9}" type="datetime1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Họ tên sinh viên - MSSV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3131D1-EFA9-46D3-975A-520F09D13550}" type="datetime1">
              <a:rPr lang="en-US" smtClean="0"/>
              <a:pPr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Họ tên sinh viên - MSSV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722989-4702-4F57-9D79-ED1DD5D799C8}" type="datetime1">
              <a:rPr lang="en-US" smtClean="0"/>
              <a:pPr/>
              <a:t>10/8/2021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Họ tên sinh viên - MSSV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2B6493-2AC2-4AF9-B8F2-C0F672510B5F}" type="datetime1">
              <a:rPr lang="en-US" smtClean="0"/>
              <a:pPr/>
              <a:t>10/8/2021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Họ tên sinh viên - MSSV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EC1A7D-A01E-435D-BAEF-986138F3D37F}" type="datetime1">
              <a:rPr lang="en-US" smtClean="0"/>
              <a:pPr/>
              <a:t>10/8/2021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Họ tên sinh viên - MSSV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D18296-37F4-419C-B254-CDBA00F7E2D9}" type="datetime1">
              <a:rPr lang="en-US" smtClean="0"/>
              <a:pPr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Họ tên sinh viên - MSSV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826694-137D-492E-AF59-1220E8F8B71C}" type="datetime1">
              <a:rPr lang="en-US" smtClean="0"/>
              <a:pPr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Họ tên sinh viên - MSSV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Họ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- MSSV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9BD19-4630-4454-9BBD-70E95F242D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753px-Logo-hcmut.svg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457200" y="6237774"/>
            <a:ext cx="533400" cy="544025"/>
          </a:xfrm>
          <a:prstGeom prst="rect">
            <a:avLst/>
          </a:prstGeom>
        </p:spPr>
      </p:pic>
      <p:pic>
        <p:nvPicPr>
          <p:cNvPr id="10" name="Picture 9" descr="logo bm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066800" y="6248400"/>
            <a:ext cx="497180" cy="5333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AUTONOMOUS CAR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Đặng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r>
              <a:rPr lang="en-US" dirty="0" smtClean="0"/>
              <a:t> – 1713856</a:t>
            </a:r>
          </a:p>
          <a:p>
            <a:pPr algn="ctr"/>
            <a:r>
              <a:rPr lang="en-US" dirty="0" smtClean="0"/>
              <a:t>GVHD: </a:t>
            </a:r>
            <a:r>
              <a:rPr lang="en-US" dirty="0" err="1" smtClean="0"/>
              <a:t>ThS</a:t>
            </a:r>
            <a:r>
              <a:rPr lang="en-US" dirty="0" smtClean="0"/>
              <a:t>.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Khánh</a:t>
            </a:r>
            <a:r>
              <a:rPr lang="en-US" dirty="0" smtClean="0"/>
              <a:t> </a:t>
            </a:r>
            <a:r>
              <a:rPr lang="en-US" dirty="0" err="1" smtClean="0"/>
              <a:t>Lợi</a:t>
            </a:r>
            <a:endParaRPr lang="en-US" dirty="0" smtClean="0"/>
          </a:p>
          <a:p>
            <a:pPr algn="ctr"/>
            <a:r>
              <a:rPr lang="en-US" dirty="0" smtClean="0"/>
              <a:t>8-2021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Bird Eye View </a:t>
            </a:r>
            <a:r>
              <a:rPr lang="en-US" dirty="0" smtClean="0"/>
              <a:t>for measuring distance  by mono camera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10</a:t>
            </a:fld>
            <a:r>
              <a:rPr lang="en-US" dirty="0"/>
              <a:t>/38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392819"/>
            <a:ext cx="6019800" cy="1224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661006"/>
            <a:ext cx="3962400" cy="152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800" dirty="0" smtClean="0"/>
          </a:p>
          <a:p>
            <a:endParaRPr lang="en-US" sz="4800" dirty="0" smtClean="0"/>
          </a:p>
          <a:p>
            <a:pPr marL="0" indent="0" algn="ctr">
              <a:buNone/>
            </a:pPr>
            <a:r>
              <a:rPr lang="en-US" sz="4800" dirty="0" smtClean="0"/>
              <a:t>Part I - </a:t>
            </a:r>
            <a:r>
              <a:rPr lang="en-US" sz="4800" dirty="0" err="1" smtClean="0"/>
              <a:t>Pilotnet</a:t>
            </a:r>
            <a:r>
              <a:rPr lang="en-US" sz="4800" dirty="0" smtClean="0"/>
              <a:t> car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11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</p:spTree>
    <p:extLst>
      <p:ext uri="{BB962C8B-B14F-4D97-AF65-F5344CB8AC3E}">
        <p14:creationId xmlns:p14="http://schemas.microsoft.com/office/powerpoint/2010/main" val="176852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12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438400"/>
            <a:ext cx="5436524" cy="30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– Control PCB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13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47" y="2209799"/>
            <a:ext cx="3028013" cy="1633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799"/>
            <a:ext cx="4926353" cy="35155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27" y="3924301"/>
            <a:ext cx="3046534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electronic connection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14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33600"/>
            <a:ext cx="4419600" cy="35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Firmware Design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15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93925"/>
            <a:ext cx="2590800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8" y="2458846"/>
            <a:ext cx="5478905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65032"/>
            <a:ext cx="4284664" cy="21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PID response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16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600"/>
            <a:ext cx="7467600" cy="17852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0" y="4119297"/>
            <a:ext cx="3387612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20" y="4149009"/>
            <a:ext cx="3362960" cy="18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collected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17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26928"/>
            <a:ext cx="304800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660252"/>
            <a:ext cx="4516450" cy="24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0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Pilotnet</a:t>
            </a:r>
            <a:r>
              <a:rPr lang="en-US" dirty="0" smtClean="0"/>
              <a:t> model used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18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0" y="2057400"/>
            <a:ext cx="3191246" cy="3780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25098"/>
            <a:ext cx="3378827" cy="19050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3353208" y="3968906"/>
            <a:ext cx="5760085" cy="1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Pilotnet</a:t>
            </a:r>
            <a:r>
              <a:rPr lang="en-US" dirty="0" smtClean="0"/>
              <a:t> Training </a:t>
            </a:r>
            <a:r>
              <a:rPr lang="en-US" dirty="0" smtClean="0"/>
              <a:t>result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400" dirty="0" smtClean="0"/>
              <a:t>We can see that the validation loss </a:t>
            </a:r>
            <a:r>
              <a:rPr lang="en-US" sz="2400" dirty="0"/>
              <a:t>is slowly </a:t>
            </a:r>
            <a:br>
              <a:rPr lang="en-US" sz="2400" dirty="0"/>
            </a:br>
            <a:r>
              <a:rPr lang="en-US" sz="2400" dirty="0" smtClean="0"/>
              <a:t>reducing, but some time there is “jumping” on the loss</a:t>
            </a:r>
          </a:p>
          <a:p>
            <a:r>
              <a:rPr lang="en-US" sz="2400" dirty="0" smtClean="0"/>
              <a:t>By practical testing, author choose to stop training at 15 epoch since validation loss is starting going up.</a:t>
            </a:r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19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2352614"/>
            <a:ext cx="3733800" cy="2297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76" y="3362479"/>
            <a:ext cx="4119880" cy="128785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810000" y="2570126"/>
            <a:ext cx="4735366" cy="6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  <a:p>
            <a:r>
              <a:rPr lang="en-US" dirty="0" smtClean="0"/>
              <a:t>Theory</a:t>
            </a:r>
          </a:p>
          <a:p>
            <a:r>
              <a:rPr lang="en-US" dirty="0" smtClean="0"/>
              <a:t>Result and </a:t>
            </a:r>
            <a:r>
              <a:rPr lang="en-US" dirty="0" smtClean="0"/>
              <a:t>Analysis</a:t>
            </a:r>
          </a:p>
          <a:p>
            <a:pPr marL="0" indent="0">
              <a:buNone/>
            </a:pPr>
            <a:r>
              <a:rPr lang="en-US" dirty="0" smtClean="0"/>
              <a:t>     + Simple car model using </a:t>
            </a:r>
            <a:r>
              <a:rPr lang="en-US" dirty="0" err="1" smtClean="0"/>
              <a:t>Pilotnet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+ Improved algorithm for autonomous car.</a:t>
            </a:r>
            <a:endParaRPr lang="en-US" dirty="0" smtClean="0"/>
          </a:p>
          <a:p>
            <a:r>
              <a:rPr lang="en-US" dirty="0"/>
              <a:t>Conclusion and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2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Pilotnet</a:t>
            </a:r>
            <a:r>
              <a:rPr lang="en-US" dirty="0" smtClean="0"/>
              <a:t> Training </a:t>
            </a:r>
            <a:r>
              <a:rPr lang="en-US" dirty="0" smtClean="0"/>
              <a:t>result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20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09800"/>
            <a:ext cx="5081824" cy="36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800" dirty="0" smtClean="0"/>
          </a:p>
          <a:p>
            <a:endParaRPr lang="en-US" sz="4800" dirty="0" smtClean="0"/>
          </a:p>
          <a:p>
            <a:pPr marL="0" indent="0" algn="ctr">
              <a:buNone/>
            </a:pPr>
            <a:r>
              <a:rPr lang="en-US" sz="4800" dirty="0" smtClean="0"/>
              <a:t>Part II - Improved</a:t>
            </a:r>
            <a:r>
              <a:rPr lang="en-US" sz="4800" dirty="0" smtClean="0"/>
              <a:t> car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21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</p:spTree>
    <p:extLst>
      <p:ext uri="{BB962C8B-B14F-4D97-AF65-F5344CB8AC3E}">
        <p14:creationId xmlns:p14="http://schemas.microsoft.com/office/powerpoint/2010/main" val="23893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Unity simulation structure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22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39673"/>
            <a:ext cx="4586189" cy="2173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4784071"/>
            <a:ext cx="8077200" cy="9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structure of autonomous car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23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0" y="3405981"/>
            <a:ext cx="1524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7320" y="2204640"/>
            <a:ext cx="1600200" cy="953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path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962400" y="3405982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planner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13780" y="3179166"/>
            <a:ext cx="2534920" cy="136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External </a:t>
            </a:r>
            <a:r>
              <a:rPr lang="en-US" dirty="0" smtClean="0"/>
              <a:t>sensor</a:t>
            </a:r>
          </a:p>
          <a:p>
            <a:pPr algn="ctr"/>
            <a:r>
              <a:rPr lang="en-US" dirty="0" smtClean="0"/>
              <a:t>(in this simulation is the camera data processed with FCN from Unity)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3"/>
            <a:endCxn id="11" idx="1"/>
          </p:cNvCxnSpPr>
          <p:nvPr/>
        </p:nvCxnSpPr>
        <p:spPr>
          <a:xfrm>
            <a:off x="3352800" y="3863181"/>
            <a:ext cx="609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1"/>
            <a:endCxn id="11" idx="3"/>
          </p:cNvCxnSpPr>
          <p:nvPr/>
        </p:nvCxnSpPr>
        <p:spPr>
          <a:xfrm flipH="1">
            <a:off x="5562600" y="3863181"/>
            <a:ext cx="5511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1" idx="0"/>
          </p:cNvCxnSpPr>
          <p:nvPr/>
        </p:nvCxnSpPr>
        <p:spPr>
          <a:xfrm>
            <a:off x="4757420" y="3157934"/>
            <a:ext cx="5080" cy="24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57320" y="4715669"/>
            <a:ext cx="1600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1" idx="2"/>
            <a:endCxn id="19" idx="0"/>
          </p:cNvCxnSpPr>
          <p:nvPr/>
        </p:nvCxnSpPr>
        <p:spPr>
          <a:xfrm flipH="1">
            <a:off x="4757420" y="4320382"/>
            <a:ext cx="5080" cy="3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5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Localization </a:t>
            </a:r>
            <a:r>
              <a:rPr lang="en-US" dirty="0" smtClean="0"/>
              <a:t>and Positioning by </a:t>
            </a:r>
            <a:r>
              <a:rPr lang="en-US" dirty="0" err="1" smtClean="0"/>
              <a:t>Kalman</a:t>
            </a:r>
            <a:r>
              <a:rPr lang="en-US" dirty="0" smtClean="0"/>
              <a:t> Filter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24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09800"/>
            <a:ext cx="3145842" cy="2395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02" y="2209800"/>
            <a:ext cx="3062426" cy="2395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66" y="4835399"/>
            <a:ext cx="2686510" cy="13665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97" y="4802003"/>
            <a:ext cx="3258005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9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planner by OSM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25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16019"/>
            <a:ext cx="261435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26" y="2516019"/>
            <a:ext cx="451349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segmentation on dry and rainy days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26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36947"/>
            <a:ext cx="4899660" cy="18373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319747"/>
            <a:ext cx="487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segmentation </a:t>
            </a:r>
            <a:r>
              <a:rPr lang="en-US" dirty="0" smtClean="0"/>
              <a:t>noises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</a:t>
            </a:r>
            <a:r>
              <a:rPr lang="en-US" sz="2400" dirty="0" smtClean="0"/>
              <a:t>These images are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                         victims of bad road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                         noise.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27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4208463"/>
            <a:ext cx="4968240" cy="1863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0431"/>
            <a:ext cx="4947920" cy="185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564957"/>
            <a:ext cx="8229600" cy="4525963"/>
          </a:xfrm>
        </p:spPr>
        <p:txBody>
          <a:bodyPr/>
          <a:lstStyle/>
          <a:p>
            <a:r>
              <a:rPr lang="en-US" dirty="0" smtClean="0"/>
              <a:t>Bird Eye 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28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82348"/>
            <a:ext cx="4246830" cy="2167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82348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564957"/>
            <a:ext cx="8229600" cy="4525963"/>
          </a:xfrm>
        </p:spPr>
        <p:txBody>
          <a:bodyPr/>
          <a:lstStyle/>
          <a:p>
            <a:r>
              <a:rPr lang="en-US" dirty="0" smtClean="0"/>
              <a:t>Occupancy map which “flat” obstacles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29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43200"/>
            <a:ext cx="4064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0" y="2745899"/>
            <a:ext cx="4074160" cy="22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9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Autonomous car, or self driving car is a fascinating and difficult problem with many application and potential to transform our modern world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In this thesis, author implemented and tested some basic and important algorithm used in self driving </a:t>
            </a:r>
            <a:r>
              <a:rPr lang="en-US" sz="2400" dirty="0" smtClean="0"/>
              <a:t>cars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3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Đặng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r>
              <a:rPr lang="en-US" dirty="0" smtClean="0"/>
              <a:t> - 1713856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564957"/>
            <a:ext cx="8229600" cy="4525963"/>
          </a:xfrm>
        </p:spPr>
        <p:txBody>
          <a:bodyPr/>
          <a:lstStyle/>
          <a:p>
            <a:r>
              <a:rPr lang="en-US" dirty="0" smtClean="0"/>
              <a:t>Coordinates system on ROS.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30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286000"/>
            <a:ext cx="511571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564957"/>
            <a:ext cx="8229600" cy="4525963"/>
          </a:xfrm>
        </p:spPr>
        <p:txBody>
          <a:bodyPr/>
          <a:lstStyle/>
          <a:p>
            <a:r>
              <a:rPr lang="en-US" dirty="0" smtClean="0"/>
              <a:t>Occupancy map on simulation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31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17725"/>
            <a:ext cx="5225070" cy="365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564957"/>
            <a:ext cx="8229600" cy="4525963"/>
          </a:xfrm>
        </p:spPr>
        <p:txBody>
          <a:bodyPr/>
          <a:lstStyle/>
          <a:p>
            <a:r>
              <a:rPr lang="en-US" dirty="0" smtClean="0"/>
              <a:t>Occupancy map visualize on ROS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32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64" y="2514600"/>
            <a:ext cx="5702936" cy="32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8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564957"/>
            <a:ext cx="8229600" cy="4525963"/>
          </a:xfrm>
        </p:spPr>
        <p:txBody>
          <a:bodyPr/>
          <a:lstStyle/>
          <a:p>
            <a:r>
              <a:rPr lang="en-US" dirty="0" smtClean="0"/>
              <a:t>ROS navigation system of the car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33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7000"/>
            <a:ext cx="7772400" cy="24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4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564957"/>
            <a:ext cx="8229600" cy="4525963"/>
          </a:xfrm>
        </p:spPr>
        <p:txBody>
          <a:bodyPr/>
          <a:lstStyle/>
          <a:p>
            <a:r>
              <a:rPr lang="en-US" dirty="0" smtClean="0"/>
              <a:t>Simulation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34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01364"/>
            <a:ext cx="3525522" cy="2025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61" y="2064827"/>
            <a:ext cx="3495040" cy="2007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70" y="4328796"/>
            <a:ext cx="3298140" cy="18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Result author archived:</a:t>
            </a:r>
          </a:p>
          <a:p>
            <a:endParaRPr lang="en-US" dirty="0"/>
          </a:p>
          <a:p>
            <a:r>
              <a:rPr lang="en-US" dirty="0" smtClean="0"/>
              <a:t> Created </a:t>
            </a:r>
            <a:r>
              <a:rPr lang="en-US" dirty="0"/>
              <a:t>an Unity simulation for self driving car, which has IMU, GPS simulation.</a:t>
            </a:r>
          </a:p>
          <a:p>
            <a:r>
              <a:rPr lang="en-US" dirty="0" smtClean="0"/>
              <a:t> Training </a:t>
            </a:r>
            <a:r>
              <a:rPr lang="en-US" dirty="0"/>
              <a:t>and testing an </a:t>
            </a:r>
            <a:r>
              <a:rPr lang="en-US" dirty="0" err="1"/>
              <a:t>Pilotnet</a:t>
            </a:r>
            <a:r>
              <a:rPr lang="en-US" dirty="0"/>
              <a:t> on the simulation.</a:t>
            </a:r>
          </a:p>
          <a:p>
            <a:r>
              <a:rPr lang="en-US" dirty="0" smtClean="0"/>
              <a:t> </a:t>
            </a:r>
            <a:r>
              <a:rPr lang="en-US" dirty="0"/>
              <a:t>Built a real simple model car to test the </a:t>
            </a:r>
            <a:r>
              <a:rPr lang="en-US" dirty="0" err="1"/>
              <a:t>Pilotnet</a:t>
            </a:r>
            <a:r>
              <a:rPr lang="en-US" dirty="0"/>
              <a:t> on.</a:t>
            </a:r>
          </a:p>
          <a:p>
            <a:r>
              <a:rPr lang="en-US" dirty="0" smtClean="0"/>
              <a:t> </a:t>
            </a:r>
            <a:r>
              <a:rPr lang="en-US" dirty="0"/>
              <a:t>Training and testing algorithm to run self driving car with image segmentation with can navigate by GPS on simulation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35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Base on the result from three autonomous systems author has tested, author has a few comment on 3 systems: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+</a:t>
            </a:r>
            <a:r>
              <a:rPr lang="en-US" dirty="0" err="1"/>
              <a:t>Pilotnet</a:t>
            </a:r>
            <a:r>
              <a:rPr lang="en-US" dirty="0"/>
              <a:t> is the simplest, and can be apply to narrow situation, like travel on highway, non turning road, using </a:t>
            </a:r>
            <a:r>
              <a:rPr lang="en-US" dirty="0" err="1"/>
              <a:t>pilotnet</a:t>
            </a:r>
            <a:r>
              <a:rPr lang="en-US" dirty="0"/>
              <a:t> only keep the car follow the road, this feature is implemented on many modern ADAS (advance driving assistant system).</a:t>
            </a:r>
          </a:p>
          <a:p>
            <a:pPr marL="0" indent="0">
              <a:buNone/>
            </a:pPr>
            <a:r>
              <a:rPr lang="en-US" dirty="0"/>
              <a:t>                 + Navigation and localization is also extremely important part of self driving car, the Encoder/IMU/GPS fusion algorithm can provide information for car to navigate, but no system is perfect, so alternative localization like </a:t>
            </a:r>
            <a:r>
              <a:rPr lang="en-US" dirty="0" err="1"/>
              <a:t>lidar</a:t>
            </a:r>
            <a:r>
              <a:rPr lang="en-US" dirty="0"/>
              <a:t>, visual </a:t>
            </a:r>
            <a:r>
              <a:rPr lang="en-US" dirty="0" err="1"/>
              <a:t>odometry</a:t>
            </a:r>
            <a:r>
              <a:rPr lang="en-US" dirty="0"/>
              <a:t> is a need for self driving car.</a:t>
            </a:r>
          </a:p>
          <a:p>
            <a:pPr marL="0" indent="0">
              <a:buNone/>
            </a:pPr>
            <a:r>
              <a:rPr lang="en-US" dirty="0"/>
              <a:t>                 +  In this thesis, author did not really implemented an effective local planner, the TEB local planner is a project of many scientists. The local planning is really a hard problem and need a lot of effort to make a good local planner. </a:t>
            </a:r>
          </a:p>
          <a:p>
            <a:pPr marL="0" indent="0">
              <a:buNone/>
            </a:pPr>
            <a:r>
              <a:rPr lang="en-US" dirty="0"/>
              <a:t>                + The </a:t>
            </a:r>
            <a:r>
              <a:rPr lang="en-US" dirty="0" err="1"/>
              <a:t>TensorRT</a:t>
            </a:r>
            <a:r>
              <a:rPr lang="en-US" dirty="0"/>
              <a:t> really improve the segmentation performance, author tested the FCN model with and without </a:t>
            </a:r>
            <a:r>
              <a:rPr lang="en-US" dirty="0" err="1"/>
              <a:t>TensorRT</a:t>
            </a:r>
            <a:r>
              <a:rPr lang="en-US" dirty="0"/>
              <a:t>, the result is the FCN not on </a:t>
            </a:r>
            <a:r>
              <a:rPr lang="en-US" dirty="0" err="1"/>
              <a:t>TensorRT</a:t>
            </a:r>
            <a:r>
              <a:rPr lang="en-US" dirty="0"/>
              <a:t> perform worse than the </a:t>
            </a:r>
            <a:r>
              <a:rPr lang="en-US" dirty="0" err="1"/>
              <a:t>TensorRT</a:t>
            </a:r>
            <a:r>
              <a:rPr lang="en-US" dirty="0"/>
              <a:t> by 2-3 times, by the frame rate.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36</a:t>
            </a:fld>
            <a:r>
              <a:rPr lang="en-US" dirty="0" smtClean="0"/>
              <a:t>/38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5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car design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38/</a:t>
            </a:r>
            <a:fld id="{5DB9BD19-4630-4454-9BBD-70E95F242DC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41" y="2783808"/>
            <a:ext cx="2625318" cy="2526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248467"/>
            <a:ext cx="3378200" cy="17984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195734"/>
            <a:ext cx="3378200" cy="199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 of this thesis: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sz="2400" dirty="0" smtClean="0"/>
              <a:t>1</a:t>
            </a:r>
            <a:r>
              <a:rPr lang="en-US" sz="2400" dirty="0" smtClean="0"/>
              <a:t>. Built an Unity simulation software for testing self driving car.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2. Simulation self driving car algorithms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3. Testing self driving car algorithms on a model car.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4</a:t>
            </a:fld>
            <a:r>
              <a:rPr lang="en-US" dirty="0"/>
              <a:t>/38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7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IMU/GPS Fusion by </a:t>
            </a:r>
            <a:r>
              <a:rPr lang="en-US" dirty="0" err="1" smtClean="0"/>
              <a:t>Kalman</a:t>
            </a:r>
            <a:r>
              <a:rPr lang="en-US" dirty="0" smtClean="0"/>
              <a:t> Filter: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5</a:t>
            </a:fld>
            <a:r>
              <a:rPr lang="en-US" dirty="0"/>
              <a:t>/38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7800" y="2438400"/>
            <a:ext cx="2362200" cy="990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GPS data</a:t>
            </a:r>
          </a:p>
          <a:p>
            <a:pPr algn="ctr"/>
            <a:r>
              <a:rPr lang="en-US" dirty="0" smtClean="0"/>
              <a:t>Non drift, high variance, fixed position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68120" y="3822858"/>
            <a:ext cx="2362200" cy="1053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IMU data</a:t>
            </a:r>
            <a:endParaRPr lang="en-US" dirty="0"/>
          </a:p>
          <a:p>
            <a:pPr algn="ctr"/>
            <a:r>
              <a:rPr lang="en-US" dirty="0" smtClean="0"/>
              <a:t>Drifting, low variance, increment position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68120" y="5270659"/>
            <a:ext cx="2341880" cy="1027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Encoder data</a:t>
            </a:r>
            <a:endParaRPr lang="en-US" dirty="0"/>
          </a:p>
          <a:p>
            <a:pPr algn="ctr"/>
            <a:r>
              <a:rPr lang="en-US" dirty="0"/>
              <a:t>Drifting, low variance, increment position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19600" y="3822858"/>
            <a:ext cx="1884680" cy="1053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85280" y="3822858"/>
            <a:ext cx="1620520" cy="1053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Filtered Data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6" idx="3"/>
            <a:endCxn id="10" idx="1"/>
          </p:cNvCxnSpPr>
          <p:nvPr/>
        </p:nvCxnSpPr>
        <p:spPr>
          <a:xfrm>
            <a:off x="3810000" y="2933700"/>
            <a:ext cx="609600" cy="141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10" idx="1"/>
          </p:cNvCxnSpPr>
          <p:nvPr/>
        </p:nvCxnSpPr>
        <p:spPr>
          <a:xfrm>
            <a:off x="3830320" y="4349829"/>
            <a:ext cx="589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0" idx="1"/>
          </p:cNvCxnSpPr>
          <p:nvPr/>
        </p:nvCxnSpPr>
        <p:spPr>
          <a:xfrm flipV="1">
            <a:off x="3810000" y="4349829"/>
            <a:ext cx="609600" cy="143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11" idx="1"/>
          </p:cNvCxnSpPr>
          <p:nvPr/>
        </p:nvCxnSpPr>
        <p:spPr>
          <a:xfrm>
            <a:off x="6304280" y="4349829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 and mapping</a:t>
            </a:r>
          </a:p>
          <a:p>
            <a:r>
              <a:rPr lang="en-US" sz="2400" dirty="0" smtClean="0"/>
              <a:t>OSM offline map to find path.</a:t>
            </a:r>
          </a:p>
          <a:p>
            <a:r>
              <a:rPr lang="en-US" sz="2400" dirty="0" err="1" smtClean="0"/>
              <a:t>Haversine</a:t>
            </a:r>
            <a:r>
              <a:rPr lang="en-US" sz="2400" dirty="0" smtClean="0"/>
              <a:t> </a:t>
            </a:r>
            <a:r>
              <a:rPr lang="en-US" sz="2400" dirty="0" err="1" smtClean="0"/>
              <a:t>formular</a:t>
            </a:r>
            <a:r>
              <a:rPr lang="en-US" sz="2400" dirty="0" smtClean="0"/>
              <a:t> </a:t>
            </a:r>
            <a:r>
              <a:rPr lang="en-US" sz="2400" dirty="0" smtClean="0"/>
              <a:t>used to transform GPS position to map position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6</a:t>
            </a:fld>
            <a:r>
              <a:rPr lang="en-US" dirty="0"/>
              <a:t>/38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6" y="3898741"/>
            <a:ext cx="3799308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91000"/>
            <a:ext cx="4228566" cy="77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1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 Neural </a:t>
            </a:r>
            <a:r>
              <a:rPr lang="en-US" dirty="0" smtClean="0"/>
              <a:t>Network</a:t>
            </a:r>
          </a:p>
          <a:p>
            <a:r>
              <a:rPr lang="en-US" sz="2400" dirty="0" smtClean="0"/>
              <a:t>CNN is the state of the art way to process image from camera.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7</a:t>
            </a:fld>
            <a:r>
              <a:rPr lang="en-US" dirty="0"/>
              <a:t>/38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90800"/>
            <a:ext cx="5715798" cy="1829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99" y="4308094"/>
            <a:ext cx="4495800" cy="200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Pilotnet</a:t>
            </a:r>
            <a:r>
              <a:rPr lang="en-US" dirty="0" smtClean="0"/>
              <a:t> </a:t>
            </a:r>
            <a:r>
              <a:rPr lang="en-US" dirty="0" smtClean="0"/>
              <a:t>model</a:t>
            </a:r>
          </a:p>
          <a:p>
            <a:r>
              <a:rPr lang="en-US" sz="2400" dirty="0" err="1" smtClean="0"/>
              <a:t>Pilotnet</a:t>
            </a:r>
            <a:r>
              <a:rPr lang="en-US" sz="2400" dirty="0" smtClean="0"/>
              <a:t> is a popular model published by </a:t>
            </a:r>
            <a:r>
              <a:rPr lang="en-US" sz="2400" dirty="0" err="1" smtClean="0"/>
              <a:t>Ndivia</a:t>
            </a:r>
            <a:r>
              <a:rPr lang="en-US" sz="2400" dirty="0" smtClean="0"/>
              <a:t> that is a proof of concept for end – to – end driving problem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Training use 3 camera to </a:t>
            </a:r>
            <a:r>
              <a:rPr lang="en-US" sz="2400" dirty="0" smtClean="0"/>
              <a:t> capture more data, but in running task, only one camera is enough to run a car.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8</a:t>
            </a:fld>
            <a:r>
              <a:rPr lang="en-US" dirty="0"/>
              <a:t>/38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5" y="3471315"/>
            <a:ext cx="4602550" cy="1420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90" y="3117408"/>
            <a:ext cx="4052020" cy="212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5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 </a:t>
            </a:r>
            <a:r>
              <a:rPr lang="en-US" dirty="0" smtClean="0"/>
              <a:t>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FCN </a:t>
            </a:r>
            <a:r>
              <a:rPr lang="en-US" sz="2400" dirty="0" err="1" smtClean="0"/>
              <a:t>resnet</a:t>
            </a:r>
            <a:r>
              <a:rPr lang="en-US" sz="2400" dirty="0" smtClean="0"/>
              <a:t> 18 model used </a:t>
            </a:r>
            <a:r>
              <a:rPr lang="en-US" sz="2400" dirty="0" smtClean="0"/>
              <a:t>with </a:t>
            </a:r>
            <a:r>
              <a:rPr lang="en-US" sz="2400" dirty="0" err="1" smtClean="0"/>
              <a:t>TensorRT</a:t>
            </a:r>
            <a:r>
              <a:rPr lang="en-US" sz="2400" dirty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Tùng</a:t>
            </a:r>
            <a:r>
              <a:rPr lang="en-US" dirty="0"/>
              <a:t> – 1713856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BD19-4630-4454-9BBD-70E95F242DC1}" type="slidenum">
              <a:rPr lang="en-US" smtClean="0"/>
              <a:pPr/>
              <a:t>9</a:t>
            </a:fld>
            <a:r>
              <a:rPr lang="en-US" dirty="0"/>
              <a:t>/38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" y="3078956"/>
            <a:ext cx="3627184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4" y="2971799"/>
            <a:ext cx="403860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2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5743</TotalTime>
  <Words>1786</Words>
  <Application>Microsoft Office PowerPoint</Application>
  <PresentationFormat>On-screen Show (4:3)</PresentationFormat>
  <Paragraphs>300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AUTONOMOUS CAR</vt:lpstr>
      <vt:lpstr>Content</vt:lpstr>
      <vt:lpstr>Introduction</vt:lpstr>
      <vt:lpstr>Introduction</vt:lpstr>
      <vt:lpstr>Theory</vt:lpstr>
      <vt:lpstr>Theory</vt:lpstr>
      <vt:lpstr>Theory</vt:lpstr>
      <vt:lpstr>Theory</vt:lpstr>
      <vt:lpstr>Theory</vt:lpstr>
      <vt:lpstr>Theory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Result and Analysis</vt:lpstr>
      <vt:lpstr>Conclusion and Discussion</vt:lpstr>
      <vt:lpstr>Conclusion and Discussion</vt:lpstr>
      <vt:lpstr>Appendix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Quang Thai Pham</dc:creator>
  <cp:lastModifiedBy>Admin</cp:lastModifiedBy>
  <cp:revision>150</cp:revision>
  <dcterms:created xsi:type="dcterms:W3CDTF">2019-03-08T11:08:14Z</dcterms:created>
  <dcterms:modified xsi:type="dcterms:W3CDTF">2021-08-11T04:38:46Z</dcterms:modified>
</cp:coreProperties>
</file>